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1" r:id="rId3"/>
    <p:sldId id="265" r:id="rId4"/>
    <p:sldId id="264" r:id="rId5"/>
    <p:sldId id="263" r:id="rId6"/>
    <p:sldId id="275" r:id="rId7"/>
    <p:sldId id="257" r:id="rId8"/>
    <p:sldId id="258" r:id="rId9"/>
    <p:sldId id="259" r:id="rId10"/>
    <p:sldId id="260" r:id="rId11"/>
    <p:sldId id="267" r:id="rId12"/>
    <p:sldId id="270" r:id="rId13"/>
    <p:sldId id="268" r:id="rId14"/>
    <p:sldId id="269" r:id="rId15"/>
    <p:sldId id="271" r:id="rId16"/>
    <p:sldId id="272" r:id="rId17"/>
    <p:sldId id="273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66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72D97-F625-423C-B171-F8644512D1D9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4EF18-C604-466F-A1D3-68F1F8672FD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979E0E8-F8D5-4DFC-A919-BF69322DD062}" type="datetimeFigureOut">
              <a:rPr lang="pt-BR" smtClean="0"/>
              <a:t>19/04/2024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742953C-0D57-4639-9C06-395E7F23C6BC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78-noticias/591834-os-movimentos-populares-no-mundo-sao-a-alavanca-de-uma-grande-transformacao-social-afirma-o-papa-francisco-em-livro" TargetMode="External"/><Relationship Id="rId2" Type="http://schemas.openxmlformats.org/officeDocument/2006/relationships/hyperlink" Target="http://www.ihu.unisinos.br/185-noticias/noticias-2016/561960-movimentos-populares-os-pobres-como-protagonistas-da-mudanc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rquidiocesedearacaju.org/post/2019/04/03/igreja-oferece-apoio-a-projetos-sociais-em-todo-brasil" TargetMode="External"/><Relationship Id="rId4" Type="http://schemas.openxmlformats.org/officeDocument/2006/relationships/hyperlink" Target="https://www.cartacapital.com.br/blogs/dialogos-da-fe/papa-francisco-foi-o-homem-capaz-de-dar-voz-e-vez-aos-povos-da-amazon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povo organizado protege a ssi me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5086" cy="68580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85728"/>
            <a:ext cx="8858280" cy="1714512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tx1"/>
                </a:solidFill>
              </a:rPr>
              <a:t>O </a:t>
            </a:r>
            <a:r>
              <a:rPr lang="pt-BR" sz="6000" b="1" dirty="0" err="1">
                <a:solidFill>
                  <a:schemeClr val="tx1"/>
                </a:solidFill>
              </a:rPr>
              <a:t>protagonismo</a:t>
            </a:r>
            <a:r>
              <a:rPr lang="pt-BR" sz="6000" b="1" dirty="0">
                <a:solidFill>
                  <a:schemeClr val="tx1"/>
                </a:solidFill>
              </a:rPr>
              <a:t> </a:t>
            </a:r>
            <a:br>
              <a:rPr lang="pt-BR" sz="6000" b="1" dirty="0">
                <a:solidFill>
                  <a:schemeClr val="tx1"/>
                </a:solidFill>
              </a:rPr>
            </a:br>
            <a:r>
              <a:rPr lang="pt-BR" sz="6000" b="1" dirty="0">
                <a:solidFill>
                  <a:schemeClr val="tx1"/>
                </a:solidFill>
              </a:rPr>
              <a:t>da Igreja com os pobres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095760"/>
          </a:xfrm>
        </p:spPr>
        <p:txBody>
          <a:bodyPr/>
          <a:lstStyle/>
          <a:p>
            <a:pPr marL="319087" lvl="0" indent="-319087">
              <a:spcBef>
                <a:spcPts val="0"/>
              </a:spcBef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A palavra protagonista está </a:t>
            </a:r>
          </a:p>
          <a:p>
            <a:pPr marL="319087" lvl="0" indent="-319087">
              <a:spcBef>
                <a:spcPts val="0"/>
              </a:spcBef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formada </a:t>
            </a:r>
          </a:p>
          <a:p>
            <a:pPr marL="319087" lvl="0" indent="-319087">
              <a:spcBef>
                <a:spcPts val="0"/>
              </a:spcBef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por 2 raízes gregas: </a:t>
            </a:r>
          </a:p>
          <a:p>
            <a:pPr marL="319087" lvl="0" indent="-319087">
              <a:spcBef>
                <a:spcPts val="700"/>
              </a:spcBef>
              <a:buClr>
                <a:schemeClr val="dk1"/>
              </a:buClr>
              <a:buSzPct val="25000"/>
              <a:buNone/>
            </a:pPr>
            <a:endParaRPr lang="pt-BR" sz="3200" b="1" dirty="0">
              <a:solidFill>
                <a:srgbClr val="002060"/>
              </a:solidFill>
              <a:latin typeface="Mongolian Baiti" panose="03000500000000000000" pitchFamily="66" charset="0"/>
              <a:ea typeface="Nunito"/>
              <a:cs typeface="Mongolian Baiti" panose="03000500000000000000" pitchFamily="66" charset="0"/>
              <a:sym typeface="Nunito"/>
            </a:endParaRPr>
          </a:p>
          <a:p>
            <a:pPr marL="571500" lvl="0" indent="-571500">
              <a:spcBef>
                <a:spcPts val="700"/>
              </a:spcBef>
              <a:buSzPct val="59999"/>
              <a:buFont typeface="Wingdings" panose="05000000000000000000" pitchFamily="2" charset="2"/>
              <a:buChar char="q"/>
            </a:pPr>
            <a:r>
              <a:rPr lang="pt-BR" sz="3200" b="1" i="1" u="sng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proto, </a:t>
            </a: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que significa o primeiro, o principal.</a:t>
            </a:r>
          </a:p>
          <a:p>
            <a:pPr marL="571500" lvl="0" indent="-571500">
              <a:spcBef>
                <a:spcPts val="700"/>
              </a:spcBef>
              <a:buSzPct val="59999"/>
              <a:buFont typeface="Wingdings" panose="05000000000000000000" pitchFamily="2" charset="2"/>
              <a:buChar char="q"/>
            </a:pPr>
            <a:r>
              <a:rPr lang="pt-BR" sz="3200" b="1" i="1" u="sng" dirty="0" err="1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agon</a:t>
            </a:r>
            <a:r>
              <a:rPr lang="pt-BR" sz="3200" b="1" u="sng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 </a:t>
            </a: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que significa luta ,  </a:t>
            </a:r>
          </a:p>
          <a:p>
            <a:pPr marL="571500" lvl="0" indent="-571500">
              <a:spcBef>
                <a:spcPts val="700"/>
              </a:spcBef>
              <a:buSzPct val="59999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	e </a:t>
            </a:r>
            <a:r>
              <a:rPr lang="pt-BR" sz="3200" b="1" i="1" dirty="0" err="1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agonistas</a:t>
            </a: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 que significa o lutador. 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219200"/>
          </a:xfrm>
        </p:spPr>
        <p:txBody>
          <a:bodyPr>
            <a:noAutofit/>
          </a:bodyPr>
          <a:lstStyle/>
          <a:p>
            <a:r>
              <a:rPr lang="pt-BR" sz="4400" b="1" dirty="0"/>
              <a:t>O que é </a:t>
            </a:r>
            <a:br>
              <a:rPr lang="pt-BR" sz="4400" b="1" dirty="0"/>
            </a:br>
            <a:r>
              <a:rPr lang="pt-BR" sz="4400" b="1" dirty="0"/>
              <a:t>protagonismo?</a:t>
            </a:r>
          </a:p>
        </p:txBody>
      </p:sp>
      <p:pic>
        <p:nvPicPr>
          <p:cNvPr id="18439" name="Picture 7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7166"/>
            <a:ext cx="3112417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/>
          <a:lstStyle/>
          <a:p>
            <a:pPr marL="319087" lvl="0" indent="-319087" algn="ctr"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Protagonista quer dizer então, lutador, </a:t>
            </a:r>
          </a:p>
          <a:p>
            <a:pPr marL="319087" lvl="0" indent="-319087" algn="ctr"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lutador principal, personagem principal, </a:t>
            </a:r>
          </a:p>
          <a:p>
            <a:pPr marL="319087" lvl="0" indent="-319087" algn="ctr"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ator principal. </a:t>
            </a:r>
          </a:p>
          <a:p>
            <a:pPr marL="319087" lvl="0" indent="-319087" algn="ctr">
              <a:buClr>
                <a:schemeClr val="dk1"/>
              </a:buClr>
              <a:buSzPct val="25000"/>
              <a:buNone/>
            </a:pPr>
            <a:endParaRPr lang="pt-BR" sz="3200" b="1" dirty="0">
              <a:solidFill>
                <a:srgbClr val="002060"/>
              </a:solidFill>
              <a:latin typeface="Mongolian Baiti" panose="03000500000000000000" pitchFamily="66" charset="0"/>
              <a:ea typeface="Nunito"/>
              <a:cs typeface="Mongolian Baiti" panose="03000500000000000000" pitchFamily="66" charset="0"/>
              <a:sym typeface="Nunito"/>
            </a:endParaRPr>
          </a:p>
          <a:p>
            <a:pPr marL="319087" lvl="0" indent="-319087">
              <a:buClr>
                <a:srgbClr val="002060"/>
              </a:buClr>
              <a:buSzPct val="25000"/>
              <a:buNone/>
            </a:pPr>
            <a:r>
              <a:rPr lang="pt-BR" sz="3200" b="1" dirty="0">
                <a:solidFill>
                  <a:srgbClr val="002060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	Uma ação se diz  protagonista, quando em sua execução a pessoa, no caso , a pessoa pobre, é o ator principal do processo</a:t>
            </a:r>
            <a:r>
              <a:rPr lang="pt-BR" sz="3200" b="1" dirty="0">
                <a:solidFill>
                  <a:schemeClr val="dk1"/>
                </a:solidFill>
                <a:latin typeface="Mongolian Baiti" panose="03000500000000000000" pitchFamily="66" charset="0"/>
                <a:ea typeface="Nunito"/>
                <a:cs typeface="Mongolian Baiti" panose="03000500000000000000" pitchFamily="66" charset="0"/>
                <a:sym typeface="Nunito"/>
              </a:rPr>
              <a:t>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32770" name="Picture 2" descr="Resultado de imagem para voluntários limpando o óleo das prai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429132"/>
            <a:ext cx="3143273" cy="209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381512"/>
          </a:xfrm>
        </p:spPr>
        <p:txBody>
          <a:bodyPr/>
          <a:lstStyle/>
          <a:p>
            <a:pPr marL="0" lvl="0" indent="0">
              <a:spcBef>
                <a:spcPts val="0"/>
              </a:spcBef>
              <a:buSzPct val="59999"/>
              <a:buNone/>
            </a:pPr>
            <a:r>
              <a:rPr lang="pt-BR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lang="pt-BR" sz="32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Participar significa </a:t>
            </a:r>
          </a:p>
          <a:p>
            <a:pPr marL="319087" lvl="0" indent="-319087">
              <a:spcBef>
                <a:spcPts val="700"/>
              </a:spcBef>
              <a:buClr>
                <a:schemeClr val="dk1"/>
              </a:buClr>
              <a:buSzPct val="25000"/>
              <a:buNone/>
            </a:pPr>
            <a:r>
              <a:rPr lang="pt-BR" sz="32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		“tomar parte”. </a:t>
            </a:r>
          </a:p>
          <a:p>
            <a:pPr marL="319087" lvl="0" indent="-319087">
              <a:spcBef>
                <a:spcPts val="700"/>
              </a:spcBef>
              <a:buClr>
                <a:schemeClr val="dk1"/>
              </a:buClr>
              <a:buSzPct val="25000"/>
              <a:buNone/>
            </a:pPr>
            <a:endParaRPr lang="pt-BR" sz="32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19087" lvl="0" indent="-319087">
              <a:spcBef>
                <a:spcPts val="700"/>
              </a:spcBef>
              <a:buSzPct val="59999"/>
              <a:buNone/>
            </a:pPr>
            <a:r>
              <a:rPr lang="pt-BR" sz="32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	É o processo que leva às pessoas </a:t>
            </a:r>
          </a:p>
          <a:p>
            <a:pPr marL="319087" lvl="0" indent="-319087">
              <a:spcBef>
                <a:spcPts val="700"/>
              </a:spcBef>
              <a:buSzPct val="59999"/>
              <a:buNone/>
            </a:pPr>
            <a:r>
              <a:rPr lang="pt-BR" sz="32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	a envolver-se nas decisões que lhes afetam</a:t>
            </a:r>
            <a:r>
              <a:rPr lang="pt-BR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 que é participação?</a:t>
            </a:r>
          </a:p>
        </p:txBody>
      </p:sp>
      <p:pic>
        <p:nvPicPr>
          <p:cNvPr id="33794" name="Picture 2" descr="Resultado de imagem para marcha das margari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285860"/>
            <a:ext cx="3071802" cy="1922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 rot="-660000">
            <a:off x="380999" y="469900"/>
            <a:ext cx="2071686" cy="1214436"/>
          </a:xfrm>
          <a:prstGeom prst="wedgeEllipseCallout">
            <a:avLst>
              <a:gd name="adj1" fmla="val 6300"/>
              <a:gd name="adj2" fmla="val 24300"/>
            </a:avLst>
          </a:prstGeom>
          <a:solidFill>
            <a:srgbClr val="FFFF00"/>
          </a:solidFill>
          <a:ln w="1905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Expressar sua opinião livremente!</a:t>
            </a:r>
          </a:p>
        </p:txBody>
      </p:sp>
      <p:sp>
        <p:nvSpPr>
          <p:cNvPr id="122" name="Shape 122"/>
          <p:cNvSpPr/>
          <p:nvPr/>
        </p:nvSpPr>
        <p:spPr>
          <a:xfrm rot="-420000">
            <a:off x="2951162" y="396874"/>
            <a:ext cx="2071686" cy="1785937"/>
          </a:xfrm>
          <a:prstGeom prst="wedgeEllipseCallout">
            <a:avLst>
              <a:gd name="adj1" fmla="val 6300"/>
              <a:gd name="adj2" fmla="val 24300"/>
            </a:avLst>
          </a:prstGeom>
          <a:solidFill>
            <a:srgbClr val="92D050"/>
          </a:solidFill>
          <a:ln w="19050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</a:rPr>
              <a:t>Leva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em conta suas opiniões!</a:t>
            </a:r>
          </a:p>
        </p:txBody>
      </p:sp>
      <p:sp>
        <p:nvSpPr>
          <p:cNvPr id="123" name="Shape 123"/>
          <p:cNvSpPr/>
          <p:nvPr/>
        </p:nvSpPr>
        <p:spPr>
          <a:xfrm rot="240000">
            <a:off x="5502274" y="234950"/>
            <a:ext cx="2571750" cy="2071686"/>
          </a:xfrm>
          <a:prstGeom prst="cloudCallout">
            <a:avLst>
              <a:gd name="adj1" fmla="val 6300"/>
              <a:gd name="adj2" fmla="val 24300"/>
            </a:avLst>
          </a:prstGeom>
          <a:solidFill>
            <a:srgbClr val="B83E84"/>
          </a:solidFill>
          <a:ln w="19050" cap="flat" cmpd="sng">
            <a:solidFill>
              <a:srgbClr val="B83E8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 escutado/a!!!</a:t>
            </a:r>
          </a:p>
        </p:txBody>
      </p:sp>
      <p:sp>
        <p:nvSpPr>
          <p:cNvPr id="124" name="Shape 124"/>
          <p:cNvSpPr/>
          <p:nvPr/>
        </p:nvSpPr>
        <p:spPr>
          <a:xfrm>
            <a:off x="6500812" y="2643186"/>
            <a:ext cx="1571624" cy="1143000"/>
          </a:xfrm>
          <a:prstGeom prst="wedgeRectCallout">
            <a:avLst>
              <a:gd name="adj1" fmla="val 6300"/>
              <a:gd name="adj2" fmla="val 24300"/>
            </a:avLst>
          </a:prstGeom>
          <a:solidFill>
            <a:srgbClr val="FAA8D9"/>
          </a:solidFill>
          <a:ln w="1905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Liberdade de expressão! </a:t>
            </a:r>
          </a:p>
        </p:txBody>
      </p:sp>
      <p:sp>
        <p:nvSpPr>
          <p:cNvPr id="125" name="Shape 125"/>
          <p:cNvSpPr/>
          <p:nvPr/>
        </p:nvSpPr>
        <p:spPr>
          <a:xfrm rot="420000">
            <a:off x="6261100" y="4198937"/>
            <a:ext cx="2143125" cy="2000249"/>
          </a:xfrm>
          <a:prstGeom prst="wedgeRoundRectCallout">
            <a:avLst>
              <a:gd name="adj1" fmla="val 6300"/>
              <a:gd name="adj2" fmla="val 24300"/>
              <a:gd name="adj3" fmla="val 0"/>
            </a:avLst>
          </a:prstGeom>
          <a:solidFill>
            <a:srgbClr val="FFC000"/>
          </a:solidFill>
          <a:ln w="19050" cap="flat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Buscar, receber </a:t>
            </a:r>
            <a:r>
              <a:rPr lang="pt-BR" sz="1800" dirty="0">
                <a:solidFill>
                  <a:schemeClr val="dk1"/>
                </a:solidFill>
              </a:rPr>
              <a:t>e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difundir informações e ideias de todo tipo!</a:t>
            </a:r>
          </a:p>
        </p:txBody>
      </p:sp>
      <p:sp>
        <p:nvSpPr>
          <p:cNvPr id="126" name="Shape 126"/>
          <p:cNvSpPr/>
          <p:nvPr/>
        </p:nvSpPr>
        <p:spPr>
          <a:xfrm rot="420000">
            <a:off x="2749549" y="4186236"/>
            <a:ext cx="3143250" cy="1928811"/>
          </a:xfrm>
          <a:prstGeom prst="cloudCallout">
            <a:avLst>
              <a:gd name="adj1" fmla="val 6300"/>
              <a:gd name="adj2" fmla="val 24300"/>
            </a:avLst>
          </a:prstGeom>
          <a:solidFill>
            <a:srgbClr val="00B050"/>
          </a:solidFill>
          <a:ln w="190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Liberdade de pensamento, de consciência e religião!</a:t>
            </a:r>
          </a:p>
        </p:txBody>
      </p:sp>
      <p:sp>
        <p:nvSpPr>
          <p:cNvPr id="127" name="Shape 127"/>
          <p:cNvSpPr/>
          <p:nvPr/>
        </p:nvSpPr>
        <p:spPr>
          <a:xfrm>
            <a:off x="589633" y="4075801"/>
            <a:ext cx="2000250" cy="1928812"/>
          </a:xfrm>
          <a:prstGeom prst="wedgeEllipseCallout">
            <a:avLst>
              <a:gd name="adj1" fmla="val 6300"/>
              <a:gd name="adj2" fmla="val 24300"/>
            </a:avLst>
          </a:prstGeom>
          <a:solidFill>
            <a:srgbClr val="7030A0"/>
          </a:solidFill>
          <a:ln w="190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Liberdade de associação!</a:t>
            </a:r>
          </a:p>
        </p:txBody>
      </p:sp>
      <p:sp>
        <p:nvSpPr>
          <p:cNvPr id="128" name="Shape 128"/>
          <p:cNvSpPr/>
          <p:nvPr/>
        </p:nvSpPr>
        <p:spPr>
          <a:xfrm>
            <a:off x="500062" y="2500311"/>
            <a:ext cx="2500311" cy="1214437"/>
          </a:xfrm>
          <a:prstGeom prst="wedgeRectCallout">
            <a:avLst>
              <a:gd name="adj1" fmla="val 6300"/>
              <a:gd name="adj2" fmla="val 24300"/>
            </a:avLst>
          </a:prstGeom>
          <a:solidFill>
            <a:srgbClr val="558BB8"/>
          </a:solidFill>
          <a:ln w="19050" cap="flat" cmpd="sng">
            <a:solidFill>
              <a:srgbClr val="558BB8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Acesso a informação </a:t>
            </a:r>
            <a:r>
              <a:rPr lang="pt-BR" sz="1800" dirty="0">
                <a:solidFill>
                  <a:schemeClr val="dk1"/>
                </a:solidFill>
              </a:rPr>
              <a:t>e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material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procedentes de diversas fontes!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3286125" y="2714625"/>
            <a:ext cx="2714624" cy="1200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UMA QUESTÃO DE DIREITOS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solidFill>
                  <a:schemeClr val="bg1"/>
                </a:solidFill>
              </a:rPr>
              <a:t>O que é pobre?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053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dirty="0"/>
              <a:t>	</a:t>
            </a:r>
            <a:r>
              <a:rPr lang="pt-BR" sz="2800" b="1" dirty="0">
                <a:solidFill>
                  <a:schemeClr val="bg1"/>
                </a:solidFill>
              </a:rPr>
              <a:t>“Pobre é a pessoa, família ou grupo social que consome toda a sua energia e tempo na luta pela subsistência, não lhe restando tempo e forças físicas para ajuntar recursos a fim de melhorar as condições de vida. Nesta luta pela sobrevivência, não está envolvida apenas a dimensão física e biológica, a dimensão subjetiva também está presente, como a perda da auto-estima e da própria identidade, a pouca expectativa em relação ao futuro, a fragilização dos laços familiares e sociais, o ressentimento e a apatia diante da desnutrição, da fome, da morte”.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45058" name="Picture 2" descr="Resultado de imagem para pobreza e exploraçã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14290"/>
            <a:ext cx="1844657" cy="123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348" y="357166"/>
            <a:ext cx="7786742" cy="4357718"/>
          </a:xfrm>
          <a:noFill/>
        </p:spPr>
        <p:txBody>
          <a:bodyPr>
            <a:noAutofit/>
          </a:bodyPr>
          <a:lstStyle/>
          <a:p>
            <a:pPr lvl="1" algn="ctr">
              <a:buNone/>
            </a:pPr>
            <a:r>
              <a:rPr lang="pt-BR" sz="3600" dirty="0"/>
              <a:t>	</a:t>
            </a:r>
            <a:r>
              <a:rPr lang="pt-BR" sz="3600" b="1" dirty="0">
                <a:solidFill>
                  <a:schemeClr val="bg1"/>
                </a:solidFill>
              </a:rPr>
              <a:t>Qual a postura da </a:t>
            </a:r>
            <a:r>
              <a:rPr lang="pt-BR" sz="4000" b="1" dirty="0">
                <a:solidFill>
                  <a:schemeClr val="bg1"/>
                </a:solidFill>
              </a:rPr>
              <a:t>Igreja com relação aos pobres?</a:t>
            </a:r>
          </a:p>
          <a:p>
            <a:endParaRPr lang="pt-BR" sz="1100" b="1" dirty="0">
              <a:solidFill>
                <a:schemeClr val="bg1"/>
              </a:solidFill>
            </a:endParaRPr>
          </a:p>
          <a:p>
            <a:pPr lvl="1" algn="ctr">
              <a:buNone/>
            </a:pPr>
            <a:r>
              <a:rPr lang="pt-BR" sz="3600" b="1" dirty="0">
                <a:solidFill>
                  <a:schemeClr val="bg1"/>
                </a:solidFill>
              </a:rPr>
              <a:t>Podemos falar em protagonismo da Igreja ou de grupos cristãos?</a:t>
            </a:r>
          </a:p>
          <a:p>
            <a:pPr lvl="1" algn="ctr">
              <a:buNone/>
            </a:pPr>
            <a:endParaRPr lang="pt-BR" sz="2000" b="1" dirty="0">
              <a:solidFill>
                <a:schemeClr val="bg1"/>
              </a:solidFill>
            </a:endParaRPr>
          </a:p>
          <a:p>
            <a:pPr lvl="1" algn="ctr">
              <a:buNone/>
            </a:pPr>
            <a:r>
              <a:rPr lang="pt-BR" sz="3600" b="1" dirty="0">
                <a:solidFill>
                  <a:schemeClr val="bg1"/>
                </a:solidFill>
              </a:rPr>
              <a:t>Que sentimentos nós temos quando pensamos nos pobres?</a:t>
            </a:r>
          </a:p>
        </p:txBody>
      </p:sp>
      <p:pic>
        <p:nvPicPr>
          <p:cNvPr id="4102" name="Picture 6" descr="Resultado de imagem para povo organizado protege a ssi me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929198"/>
            <a:ext cx="6000792" cy="1746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71387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b="1" dirty="0"/>
              <a:t>	</a:t>
            </a:r>
            <a:r>
              <a:rPr lang="pt-BR" sz="3200" b="1" dirty="0">
                <a:solidFill>
                  <a:schemeClr val="bg1"/>
                </a:solidFill>
              </a:rPr>
              <a:t>No 3º Encontro Mundial que aconteceu em Roma</a:t>
            </a:r>
            <a:r>
              <a:rPr lang="pt-BR" sz="3200" dirty="0">
                <a:solidFill>
                  <a:schemeClr val="bg1"/>
                </a:solidFill>
              </a:rPr>
              <a:t>, em outubro de 2014, e continuou em </a:t>
            </a:r>
            <a:r>
              <a:rPr lang="pt-BR" sz="3200" b="1" dirty="0">
                <a:solidFill>
                  <a:schemeClr val="bg1"/>
                </a:solidFill>
              </a:rPr>
              <a:t>Santa Cruz de </a:t>
            </a:r>
            <a:r>
              <a:rPr lang="pt-BR" sz="3200" b="1" dirty="0" err="1">
                <a:solidFill>
                  <a:schemeClr val="bg1"/>
                </a:solidFill>
              </a:rPr>
              <a:t>laSierra</a:t>
            </a:r>
            <a:r>
              <a:rPr lang="pt-BR" sz="3200" dirty="0">
                <a:solidFill>
                  <a:schemeClr val="bg1"/>
                </a:solidFill>
              </a:rPr>
              <a:t>, em julho de 2015 com 22 delegados de movimentos populares de 64 países,</a:t>
            </a:r>
          </a:p>
          <a:p>
            <a:pPr>
              <a:buNone/>
            </a:pPr>
            <a:r>
              <a:rPr lang="pt-BR" sz="3200" dirty="0">
                <a:solidFill>
                  <a:schemeClr val="bg1"/>
                </a:solidFill>
              </a:rPr>
              <a:t>	</a:t>
            </a:r>
          </a:p>
          <a:p>
            <a:pPr>
              <a:buNone/>
            </a:pPr>
            <a:r>
              <a:rPr lang="pt-BR" sz="3200" dirty="0">
                <a:solidFill>
                  <a:schemeClr val="bg1"/>
                </a:solidFill>
              </a:rPr>
              <a:t>	</a:t>
            </a:r>
            <a:r>
              <a:rPr lang="pt-BR" sz="3500" dirty="0">
                <a:solidFill>
                  <a:schemeClr val="bg1"/>
                </a:solidFill>
              </a:rPr>
              <a:t>O papa Francisco afirmou:</a:t>
            </a:r>
          </a:p>
          <a:p>
            <a:pPr>
              <a:buNone/>
            </a:pPr>
            <a:r>
              <a:rPr lang="pt-BR" sz="3500" dirty="0">
                <a:solidFill>
                  <a:schemeClr val="bg1"/>
                </a:solidFill>
              </a:rPr>
              <a:t>	“os pobres não são apenas </a:t>
            </a:r>
          </a:p>
          <a:p>
            <a:pPr>
              <a:buNone/>
            </a:pPr>
            <a:r>
              <a:rPr lang="pt-BR" sz="3500" dirty="0">
                <a:solidFill>
                  <a:schemeClr val="bg1"/>
                </a:solidFill>
              </a:rPr>
              <a:t>	vítimas 	a serem assistidas, </a:t>
            </a:r>
          </a:p>
          <a:p>
            <a:pPr>
              <a:buNone/>
            </a:pPr>
            <a:r>
              <a:rPr lang="pt-BR" sz="3500" dirty="0">
                <a:solidFill>
                  <a:schemeClr val="bg1"/>
                </a:solidFill>
              </a:rPr>
              <a:t>	mas sim 	protagonistas </a:t>
            </a:r>
          </a:p>
          <a:p>
            <a:pPr>
              <a:buNone/>
            </a:pPr>
            <a:r>
              <a:rPr lang="pt-BR" sz="3500" dirty="0">
                <a:solidFill>
                  <a:schemeClr val="bg1"/>
                </a:solidFill>
              </a:rPr>
              <a:t>	de mudança"</a:t>
            </a:r>
          </a:p>
          <a:p>
            <a:pPr>
              <a:buNone/>
            </a:pPr>
            <a:r>
              <a:rPr lang="pt-BR" dirty="0"/>
              <a:t>	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pic>
        <p:nvPicPr>
          <p:cNvPr id="5" name="Picture 4" descr="Resultado de imagem para povo organizado protege a ssi me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071810"/>
            <a:ext cx="2643206" cy="32421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/>
              <a:t>	</a:t>
            </a:r>
            <a:r>
              <a:rPr lang="pt-BR" b="1" dirty="0">
                <a:solidFill>
                  <a:schemeClr val="bg1"/>
                </a:solidFill>
              </a:rPr>
              <a:t>Os principais temas foram: terra, teto e trabalho, e foram acrescentados dois temas transversais. As crises migratórias e a relação entre povos e democracia.</a:t>
            </a:r>
          </a:p>
          <a:p>
            <a:pPr>
              <a:buNone/>
            </a:pPr>
            <a:endParaRPr lang="pt-BR" sz="11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b="1" dirty="0">
                <a:solidFill>
                  <a:schemeClr val="bg1"/>
                </a:solidFill>
              </a:rPr>
              <a:t>	O Papa afirmou também: "A partir dessas sementes de esperança semeadas pacientemente nas periferias esquecidas do planeta, a partir desses brotos de ternura que luta para subsistir na escuridão da exclusão, crescerão árvores grandes, surgirão bosques densos de esperança para oxigenar este mundo".</a:t>
            </a: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pic>
        <p:nvPicPr>
          <p:cNvPr id="4" name="Picture 2" descr="Resultado de imagem para povo organizado protege a ssi me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5072074"/>
            <a:ext cx="4046506" cy="1510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530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/>
              <a:t>	</a:t>
            </a:r>
            <a:r>
              <a:rPr lang="pt-BR" sz="2800" b="1" dirty="0">
                <a:solidFill>
                  <a:schemeClr val="bg1"/>
                </a:solidFill>
              </a:rPr>
              <a:t>Na apresentação, assinada pelo </a:t>
            </a:r>
          </a:p>
          <a:p>
            <a:pPr>
              <a:buNone/>
            </a:pPr>
            <a:r>
              <a:rPr lang="pt-BR" sz="2800" b="1" dirty="0">
                <a:solidFill>
                  <a:schemeClr val="bg1"/>
                </a:solidFill>
              </a:rPr>
              <a:t>	Papa Francisco, do livro “Movimentos Populares em diversos continentes </a:t>
            </a:r>
          </a:p>
          <a:p>
            <a:pPr>
              <a:buNone/>
            </a:pPr>
            <a:r>
              <a:rPr lang="pt-BR" sz="2800" b="1" dirty="0">
                <a:solidFill>
                  <a:schemeClr val="bg1"/>
                </a:solidFill>
              </a:rPr>
              <a:t>	e países”, escrito por vários jornalistas, estudiosos e eclesiásticos ele escreve: </a:t>
            </a:r>
          </a:p>
          <a:p>
            <a:pPr>
              <a:buNone/>
            </a:pPr>
            <a:r>
              <a:rPr lang="pt-BR" sz="2800" b="1" dirty="0">
                <a:solidFill>
                  <a:schemeClr val="bg1"/>
                </a:solidFill>
              </a:rPr>
              <a:t>	</a:t>
            </a:r>
          </a:p>
          <a:p>
            <a:pPr>
              <a:buNone/>
            </a:pPr>
            <a:r>
              <a:rPr lang="pt-BR" sz="2800" b="1" dirty="0">
                <a:solidFill>
                  <a:schemeClr val="bg1"/>
                </a:solidFill>
              </a:rPr>
              <a:t>	“O futuro da humanidade “não está unicamente nas mãos dos grandes dirigentes, das grandes potências e das elites. Está fundamentalmente nas mãos do povo, em sua capacidade de se organizar e também em suas mãos que regam com humildade e convicção esse processo de mudança” </a:t>
            </a:r>
          </a:p>
          <a:p>
            <a:endParaRPr lang="pt-BR" dirty="0"/>
          </a:p>
        </p:txBody>
      </p:sp>
      <p:pic>
        <p:nvPicPr>
          <p:cNvPr id="37890" name="Picture 2" descr="C:\Users\Jane\Pictures\Papa Francis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2618" y="428604"/>
            <a:ext cx="1649729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pPr>
              <a:buNone/>
            </a:pPr>
            <a:r>
              <a:rPr lang="pt-BR" b="1" i="1" dirty="0"/>
              <a:t>	</a:t>
            </a:r>
            <a:r>
              <a:rPr lang="pt-BR" sz="3200" b="1" i="1" dirty="0">
                <a:solidFill>
                  <a:schemeClr val="bg1"/>
                </a:solidFill>
              </a:rPr>
              <a:t>“Nesse estado de paralisia e desorientação a participação política dos Movimentos Populares pode vencer a política dos falsos profetas, que exploram o medo e o desespero e que pregam um bem-estar egoísta e uma segurança ilusória”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9938" name="Picture 2" descr="Resultado de imagem para grupos na igre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4357694"/>
            <a:ext cx="3214710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sz="3200" dirty="0">
                <a:solidFill>
                  <a:schemeClr val="bg1"/>
                </a:solidFill>
              </a:rPr>
              <a:t>“Os </a:t>
            </a:r>
            <a:r>
              <a:rPr lang="pt-BR" sz="3200" b="1" dirty="0">
                <a:solidFill>
                  <a:schemeClr val="bg1"/>
                </a:solidFill>
              </a:rPr>
              <a:t>Movimentos Populares</a:t>
            </a:r>
            <a:r>
              <a:rPr lang="pt-BR" sz="3200" dirty="0">
                <a:solidFill>
                  <a:schemeClr val="bg1"/>
                </a:solidFill>
              </a:rPr>
              <a:t> expressam como a “força do nós” é a resposta à “cultura do eu” que mira unicamente a satisfação dos próprios interesses, cultivando – apesar de sua própria precariedade – o sonho de um mundo distinto e mais humano”.</a:t>
            </a:r>
          </a:p>
          <a:p>
            <a:pPr>
              <a:buNone/>
            </a:pPr>
            <a:endParaRPr lang="pt-BR" sz="105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pt-BR" sz="3200" b="1" dirty="0">
                <a:solidFill>
                  <a:schemeClr val="bg1"/>
                </a:solidFill>
              </a:rPr>
              <a:t>Até que ponto aderimos na prática a esta afirmação?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1986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929198"/>
            <a:ext cx="2324492" cy="1601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381644"/>
          </a:xfrm>
        </p:spPr>
        <p:txBody>
          <a:bodyPr/>
          <a:lstStyle/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</a:t>
            </a:r>
            <a:r>
              <a:rPr lang="pt-BR" sz="3600" dirty="0">
                <a:solidFill>
                  <a:schemeClr val="bg1"/>
                </a:solidFill>
              </a:rPr>
              <a:t>“O “presente” para milhões de pessoas é hoje uma condenação, uma prisão, marcada pela </a:t>
            </a:r>
            <a:r>
              <a:rPr lang="pt-BR" sz="3600" b="1" dirty="0">
                <a:solidFill>
                  <a:schemeClr val="bg1"/>
                </a:solidFill>
              </a:rPr>
              <a:t>pobreza</a:t>
            </a:r>
            <a:r>
              <a:rPr lang="pt-BR" sz="3600" dirty="0">
                <a:solidFill>
                  <a:schemeClr val="bg1"/>
                </a:solidFill>
              </a:rPr>
              <a:t>, pelo </a:t>
            </a:r>
            <a:r>
              <a:rPr lang="pt-BR" sz="3600" b="1" dirty="0">
                <a:solidFill>
                  <a:schemeClr val="bg1"/>
                </a:solidFill>
              </a:rPr>
              <a:t>despojo</a:t>
            </a:r>
            <a:r>
              <a:rPr lang="pt-BR" sz="3600" dirty="0">
                <a:solidFill>
                  <a:schemeClr val="bg1"/>
                </a:solidFill>
              </a:rPr>
              <a:t>, pela </a:t>
            </a:r>
            <a:r>
              <a:rPr lang="pt-BR" sz="3600" b="1" dirty="0">
                <a:solidFill>
                  <a:schemeClr val="bg1"/>
                </a:solidFill>
              </a:rPr>
              <a:t>falta de trabalho</a:t>
            </a:r>
            <a:r>
              <a:rPr lang="pt-BR" sz="3600" dirty="0">
                <a:solidFill>
                  <a:schemeClr val="bg1"/>
                </a:solidFill>
              </a:rPr>
              <a:t>, porém sobretudo pela </a:t>
            </a:r>
            <a:r>
              <a:rPr lang="pt-BR" sz="3600" b="1" dirty="0">
                <a:solidFill>
                  <a:schemeClr val="bg1"/>
                </a:solidFill>
              </a:rPr>
              <a:t>ausência de futuro</a:t>
            </a:r>
            <a:r>
              <a:rPr lang="pt-BR" sz="3600" dirty="0">
                <a:solidFill>
                  <a:schemeClr val="bg1"/>
                </a:solidFill>
              </a:rPr>
              <a:t>. Um inferno ao qual devemos pôr fim”.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0962" name="Picture 2" descr="Resultado de imagem para pobreza e exploraç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429132"/>
            <a:ext cx="4286238" cy="2143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381644"/>
          </a:xfrm>
        </p:spPr>
        <p:txBody>
          <a:bodyPr/>
          <a:lstStyle/>
          <a:p>
            <a:pPr fontAlgn="base">
              <a:buNone/>
            </a:pPr>
            <a:r>
              <a:rPr lang="pt-BR" dirty="0">
                <a:solidFill>
                  <a:schemeClr val="bg1"/>
                </a:solidFill>
              </a:rPr>
              <a:t>	</a:t>
            </a:r>
            <a:r>
              <a:rPr lang="pt-BR" sz="3200" b="1" dirty="0">
                <a:solidFill>
                  <a:schemeClr val="bg1"/>
                </a:solidFill>
              </a:rPr>
              <a:t>O Sínodo Pan-Amazônico, fez com que os olhares de todos os povos do planeta se voltassem para a floresta e seus povos que gritam por socorro diante das atrocidades que sofrem cotidianamente.</a:t>
            </a:r>
            <a:endParaRPr lang="pt-BR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dirty="0"/>
          </a:p>
        </p:txBody>
      </p:sp>
      <p:pic>
        <p:nvPicPr>
          <p:cNvPr id="38914" name="Picture 2" descr="Resultado de imagem para grupos na igre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643314"/>
            <a:ext cx="4023158" cy="27491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2928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sz="3600" dirty="0"/>
              <a:t>	</a:t>
            </a:r>
            <a:r>
              <a:rPr lang="pt-BR" sz="3600" b="1" dirty="0">
                <a:solidFill>
                  <a:schemeClr val="bg1"/>
                </a:solidFill>
              </a:rPr>
              <a:t>Em pesquisa realizada com </a:t>
            </a:r>
          </a:p>
          <a:p>
            <a:pPr>
              <a:buNone/>
            </a:pPr>
            <a:r>
              <a:rPr lang="pt-BR" sz="3600" b="1" dirty="0">
                <a:solidFill>
                  <a:schemeClr val="bg1"/>
                </a:solidFill>
              </a:rPr>
              <a:t>	católicos de 1 a 13 de junho de 2019:</a:t>
            </a:r>
          </a:p>
          <a:p>
            <a:pPr>
              <a:buNone/>
            </a:pPr>
            <a:endParaRPr lang="pt-BR" sz="3600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sz="3600" b="1" dirty="0">
              <a:solidFill>
                <a:schemeClr val="bg1"/>
              </a:solidFill>
            </a:endParaRPr>
          </a:p>
          <a:p>
            <a:pPr lvl="0" fontAlgn="base"/>
            <a:r>
              <a:rPr lang="pt-BR" sz="3600" b="1" dirty="0">
                <a:solidFill>
                  <a:schemeClr val="bg1"/>
                </a:solidFill>
              </a:rPr>
              <a:t>85%</a:t>
            </a:r>
            <a:r>
              <a:rPr lang="pt-BR" sz="3600" dirty="0">
                <a:solidFill>
                  <a:schemeClr val="bg1"/>
                </a:solidFill>
              </a:rPr>
              <a:t> dos entrevistados concordam que a Amazônia é fundamental para reduzir os efeitos do aquecimento global;</a:t>
            </a:r>
          </a:p>
          <a:p>
            <a:pPr lvl="0" fontAlgn="base"/>
            <a:endParaRPr lang="pt-BR" sz="3600" dirty="0">
              <a:solidFill>
                <a:schemeClr val="bg1"/>
              </a:solidFill>
            </a:endParaRPr>
          </a:p>
          <a:p>
            <a:pPr lvl="0" fontAlgn="base"/>
            <a:r>
              <a:rPr lang="pt-BR" sz="3600" b="1" dirty="0">
                <a:solidFill>
                  <a:schemeClr val="bg1"/>
                </a:solidFill>
              </a:rPr>
              <a:t>83%</a:t>
            </a:r>
            <a:r>
              <a:rPr lang="pt-BR" sz="3600" dirty="0">
                <a:solidFill>
                  <a:schemeClr val="bg1"/>
                </a:solidFill>
              </a:rPr>
              <a:t> concordam com a afirmação “o aquecimento global é uma realidade já provada por cientistas;</a:t>
            </a:r>
          </a:p>
          <a:p>
            <a:pPr lvl="0" fontAlgn="base"/>
            <a:endParaRPr lang="pt-BR" sz="3600" dirty="0">
              <a:solidFill>
                <a:schemeClr val="bg1"/>
              </a:solidFill>
            </a:endParaRPr>
          </a:p>
          <a:p>
            <a:pPr lvl="0" fontAlgn="base"/>
            <a:r>
              <a:rPr lang="pt-BR" sz="3600" b="1" dirty="0">
                <a:solidFill>
                  <a:schemeClr val="bg1"/>
                </a:solidFill>
              </a:rPr>
              <a:t>67%</a:t>
            </a:r>
            <a:r>
              <a:rPr lang="pt-BR" sz="3600" dirty="0">
                <a:solidFill>
                  <a:schemeClr val="bg1"/>
                </a:solidFill>
              </a:rPr>
              <a:t> são contra a redução das Reservas Indígenas;</a:t>
            </a:r>
          </a:p>
          <a:p>
            <a:pPr lvl="0" fontAlgn="base"/>
            <a:endParaRPr lang="pt-BR" sz="3600" dirty="0">
              <a:solidFill>
                <a:schemeClr val="bg1"/>
              </a:solidFill>
            </a:endParaRPr>
          </a:p>
          <a:p>
            <a:pPr lvl="0" fontAlgn="base"/>
            <a:r>
              <a:rPr lang="pt-BR" sz="3600" b="1" dirty="0">
                <a:solidFill>
                  <a:schemeClr val="bg1"/>
                </a:solidFill>
              </a:rPr>
              <a:t>87%</a:t>
            </a:r>
            <a:r>
              <a:rPr lang="pt-BR" sz="3600" dirty="0">
                <a:solidFill>
                  <a:schemeClr val="bg1"/>
                </a:solidFill>
              </a:rPr>
              <a:t> confiam no Papa Francisco em questões ligadas à Amazônia.</a:t>
            </a:r>
          </a:p>
          <a:p>
            <a:pPr>
              <a:buNone/>
            </a:pPr>
            <a:endParaRPr lang="pt-BR" sz="3600" b="1" dirty="0">
              <a:solidFill>
                <a:schemeClr val="bg1"/>
              </a:solidFill>
            </a:endParaRPr>
          </a:p>
        </p:txBody>
      </p:sp>
      <p:pic>
        <p:nvPicPr>
          <p:cNvPr id="44034" name="Picture 2" descr="Resultado de imagem para pobreza e exploraç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480" y="285728"/>
            <a:ext cx="257176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 err="1">
                <a:solidFill>
                  <a:schemeClr val="bg1"/>
                </a:solidFill>
              </a:rPr>
              <a:t>Cáritas</a:t>
            </a:r>
            <a:r>
              <a:rPr lang="pt-BR" dirty="0">
                <a:solidFill>
                  <a:schemeClr val="bg1"/>
                </a:solidFill>
              </a:rPr>
              <a:t> Brasileira, vinculada à CNBB,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teve papel importante no apoio a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pequenos projetos, numa perspectiva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pedagógica não assistencial e sustentada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por formas de relações de trocas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comunitárias solidárias próprias das </a:t>
            </a:r>
          </a:p>
          <a:p>
            <a:pPr>
              <a:buNone/>
            </a:pPr>
            <a:r>
              <a:rPr lang="pt-BR" dirty="0">
                <a:solidFill>
                  <a:schemeClr val="bg1"/>
                </a:solidFill>
              </a:rPr>
              <a:t>	culturas locais. A </a:t>
            </a:r>
            <a:r>
              <a:rPr lang="pt-BR" dirty="0" err="1">
                <a:solidFill>
                  <a:schemeClr val="bg1"/>
                </a:solidFill>
              </a:rPr>
              <a:t>Cáritas</a:t>
            </a:r>
            <a:r>
              <a:rPr lang="pt-BR" dirty="0">
                <a:solidFill>
                  <a:schemeClr val="bg1"/>
                </a:solidFill>
              </a:rPr>
              <a:t> apóia a feira de produtos orgânicos da Fazenda Normandia, que acontece na Universidade Católica e Na UFRPE cada 15 dias.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Alguns Exemplos:</a:t>
            </a:r>
          </a:p>
        </p:txBody>
      </p:sp>
      <p:sp>
        <p:nvSpPr>
          <p:cNvPr id="47108" name="AutoShape 4" descr="blob:https://web.whatsapp.com/1c7ab66e-cec6-4b18-bff6-41f1bcee643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85728"/>
            <a:ext cx="2071702" cy="276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b="1" dirty="0" err="1">
                <a:solidFill>
                  <a:schemeClr val="bg1"/>
                </a:solidFill>
              </a:rPr>
              <a:t>Diaconia</a:t>
            </a:r>
            <a:r>
              <a:rPr lang="pt-BR" b="1" dirty="0">
                <a:solidFill>
                  <a:schemeClr val="bg1"/>
                </a:solidFill>
              </a:rPr>
              <a:t> – É uma instituição social formada por Igrejas Evangélicas e desenvolve projetos nas seguintes áreas:</a:t>
            </a:r>
          </a:p>
          <a:p>
            <a:r>
              <a:rPr lang="pt-BR" b="1" dirty="0">
                <a:solidFill>
                  <a:schemeClr val="bg1"/>
                </a:solidFill>
              </a:rPr>
              <a:t>SEGURANÇA ALIMENTAR, NUTRICIONAL E HÍDRICA</a:t>
            </a:r>
          </a:p>
          <a:p>
            <a:r>
              <a:rPr lang="pt-BR" b="1" dirty="0">
                <a:solidFill>
                  <a:schemeClr val="bg1"/>
                </a:solidFill>
              </a:rPr>
              <a:t>MEIO AMBIENTE E CLIMA</a:t>
            </a:r>
          </a:p>
          <a:p>
            <a:r>
              <a:rPr lang="pt-BR" b="1" dirty="0">
                <a:solidFill>
                  <a:schemeClr val="bg1"/>
                </a:solidFill>
              </a:rPr>
              <a:t>JUSTIÇA DE GÊNERO</a:t>
            </a:r>
          </a:p>
          <a:p>
            <a:r>
              <a:rPr lang="pt-BR" b="1" dirty="0">
                <a:solidFill>
                  <a:schemeClr val="bg1"/>
                </a:solidFill>
              </a:rPr>
              <a:t>DIREITOS DAS JUVENTUDES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8131" name="Picture 3" descr="C:\Users\Jane\Pictures\CAMPANHA SOU MULHER DE CORAGEM\CAMPANHA SOU MULHER DE CORAGE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357562"/>
            <a:ext cx="3071810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/>
          <a:lstStyle/>
          <a:p>
            <a:pPr>
              <a:buNone/>
            </a:pPr>
            <a:r>
              <a:rPr lang="pt-BR" b="1" dirty="0">
                <a:solidFill>
                  <a:schemeClr val="bg1"/>
                </a:solidFill>
              </a:rPr>
              <a:t>	O Plano para a Vida e Missão da Igreja Metodista diz: “O propósito de Deus é reconciliar consigo mesmo o ser humano, libertando-o de todas as coisas que o escravizam, concedendo-lhe uma nova vida à imagem de Jesus Cristo, por meio da ação e do poder do Espírito Santo, a fim de que, como Igreja, constitua, neste mundo e neste momento histórico, sinais concretos do Reio de Deus.” (Cânones da Igreja Metodista 2012 </a:t>
            </a:r>
            <a:r>
              <a:rPr lang="pt-BR" b="1" dirty="0" err="1">
                <a:solidFill>
                  <a:schemeClr val="bg1"/>
                </a:solidFill>
              </a:rPr>
              <a:t>pgs</a:t>
            </a:r>
            <a:r>
              <a:rPr lang="pt-BR" b="1" dirty="0">
                <a:solidFill>
                  <a:schemeClr val="bg1"/>
                </a:solidFill>
              </a:rPr>
              <a:t>. 88 e 89)</a:t>
            </a:r>
          </a:p>
        </p:txBody>
      </p:sp>
      <p:pic>
        <p:nvPicPr>
          <p:cNvPr id="49154" name="Picture 2" descr="C:\Users\Jane\Pictures\Discípulos e discípulas nos caminhos da missão cuidam do  meio ambiente 2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4881546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/>
          <a:lstStyle/>
          <a:p>
            <a:pPr>
              <a:buNone/>
            </a:pPr>
            <a:r>
              <a:rPr lang="pt-BR" b="1" dirty="0">
                <a:solidFill>
                  <a:schemeClr val="bg1"/>
                </a:solidFill>
              </a:rPr>
              <a:t>	 “A Missão acontece na promoção da vida e do trabalho. Para que haja vida, são necessários comunhão e reconciliação com Deus e com o próximo, direito à terra, habitação, alimentação, valorização da família e dos marginalizados da família, saúde, educação, lazer, participação na vida comunitária, política e artística, e preservação da natureza (</a:t>
            </a:r>
            <a:r>
              <a:rPr lang="pt-BR" b="1" dirty="0" err="1">
                <a:solidFill>
                  <a:schemeClr val="bg1"/>
                </a:solidFill>
              </a:rPr>
              <a:t>At</a:t>
            </a:r>
            <a:r>
              <a:rPr lang="pt-BR" b="1" dirty="0">
                <a:solidFill>
                  <a:schemeClr val="bg1"/>
                </a:solidFill>
              </a:rPr>
              <a:t> 2.42; 2Co 5.18-20; </a:t>
            </a:r>
            <a:r>
              <a:rPr lang="pt-BR" b="1" dirty="0" err="1">
                <a:solidFill>
                  <a:schemeClr val="bg1"/>
                </a:solidFill>
              </a:rPr>
              <a:t>Jo</a:t>
            </a:r>
            <a:r>
              <a:rPr lang="pt-BR" b="1" dirty="0">
                <a:solidFill>
                  <a:schemeClr val="bg1"/>
                </a:solidFill>
              </a:rPr>
              <a:t> 10.10, 15.5; 1Jo 1.7).” (Cânones da Igreja Metodista 2012  pg.97). </a:t>
            </a:r>
          </a:p>
        </p:txBody>
      </p:sp>
      <p:pic>
        <p:nvPicPr>
          <p:cNvPr id="4" name="Imagem 3" descr="C:\Users\Jane\Downloads\Screenshot_20191014-224653_2 (1)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4786322"/>
            <a:ext cx="2643206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/>
          <a:lstStyle/>
          <a:p>
            <a:pPr>
              <a:buNone/>
            </a:pPr>
            <a:r>
              <a:rPr lang="pt-BR" sz="3200" b="1" dirty="0">
                <a:solidFill>
                  <a:schemeClr val="bg1"/>
                </a:solidFill>
              </a:rPr>
              <a:t>Êxodo 3.7</a:t>
            </a:r>
          </a:p>
          <a:p>
            <a:pPr>
              <a:buNone/>
            </a:pPr>
            <a:endParaRPr lang="pt-BR" sz="32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sz="3200" dirty="0">
                <a:solidFill>
                  <a:schemeClr val="bg1"/>
                </a:solidFill>
              </a:rPr>
              <a:t>	“</a:t>
            </a:r>
            <a:r>
              <a:rPr lang="pt-BR" sz="3200" i="1" dirty="0">
                <a:solidFill>
                  <a:schemeClr val="bg1"/>
                </a:solidFill>
              </a:rPr>
              <a:t>Então o SENHOR disse: —Eu tenho visto como o meu povo está sendo maltratado no Egito; tenho ouvido o seu pedido de socorro por causa dos seus feitores. Sei o que estão sofrendo”.</a:t>
            </a:r>
            <a:endParaRPr lang="pt-BR" sz="3200" b="1" i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50178" name="Picture 2" descr="Resultado de imagem para pobreza e sofrimento escravid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357694"/>
            <a:ext cx="3937025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1497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b="1" dirty="0">
                <a:solidFill>
                  <a:schemeClr val="bg1"/>
                </a:solidFill>
              </a:rPr>
              <a:t>Êxodo 20.3-4</a:t>
            </a:r>
          </a:p>
          <a:p>
            <a:pPr>
              <a:buNone/>
            </a:pPr>
            <a:endParaRPr lang="pt-BR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b="1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i="1" dirty="0">
                <a:solidFill>
                  <a:schemeClr val="bg1"/>
                </a:solidFill>
              </a:rPr>
              <a:t>	“Quando um pobre comparecer ao tribunal, não cometa injustiça contra ele. Não faça acusações falsas, nem condene à morte uma pessoa inocente. Pois eu condenarei aquele que fizer essas coisas más. Não aceite dinheiro para torcer a justiça, pois esse dinheiro faz com que as pessoas fiquem cegas e não vejam o que é direito, prejudicando assim a causa daqueles que são inocentes. —Não maltratem os estrangeiros que moram no meio de vocês. Vocês sabem como eles sofrem por serem estrangeiros, pois vocês foram estrangeiros no Egito”.</a:t>
            </a:r>
          </a:p>
          <a:p>
            <a:pPr>
              <a:buNone/>
            </a:pPr>
            <a:endParaRPr lang="pt-BR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52226" name="Picture 2" descr="Resultado de imagem para pobreza e sofrimento escravid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6662" y="357166"/>
            <a:ext cx="3294384" cy="1851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pPr>
              <a:buNone/>
            </a:pPr>
            <a:r>
              <a:rPr lang="pt-BR" dirty="0"/>
              <a:t>		</a:t>
            </a:r>
            <a:r>
              <a:rPr lang="pt-BR" b="1" dirty="0">
                <a:solidFill>
                  <a:schemeClr val="bg1"/>
                </a:solidFill>
              </a:rPr>
              <a:t>Salmo 72. 12 a 14</a:t>
            </a:r>
          </a:p>
          <a:p>
            <a:pPr>
              <a:buNone/>
            </a:pPr>
            <a:endParaRPr lang="pt-BR" i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pt-BR" i="1" dirty="0">
                <a:solidFill>
                  <a:schemeClr val="bg1"/>
                </a:solidFill>
              </a:rPr>
              <a:t>	“O rei ajuda os pobres que lhe pedem socorro; ele ajuda os necessitados e os abandonados. Ele tem pena dos fracos e dos necessitados e salva a vida dos que precisam de auxílio. Ele os livra da exploração e da violência; a vida deles é preciosa para ele”.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53250" name="Picture 2" descr="Resultado de imagem para pobreza e sofrimento escravid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357694"/>
            <a:ext cx="3214670" cy="2255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3600" b="1" dirty="0">
                <a:solidFill>
                  <a:schemeClr val="bg1"/>
                </a:solidFill>
              </a:rPr>
              <a:t>Provérbios 14. 31</a:t>
            </a:r>
          </a:p>
          <a:p>
            <a:pPr>
              <a:buNone/>
            </a:pPr>
            <a:endParaRPr lang="pt-BR" sz="3600" dirty="0"/>
          </a:p>
          <a:p>
            <a:pPr>
              <a:buNone/>
            </a:pPr>
            <a:r>
              <a:rPr lang="pt-BR" sz="3600" dirty="0"/>
              <a:t>	</a:t>
            </a:r>
            <a:r>
              <a:rPr lang="pt-BR" sz="3600" i="1" dirty="0">
                <a:solidFill>
                  <a:schemeClr val="bg1"/>
                </a:solidFill>
              </a:rPr>
              <a:t>“Quem persegue os pobres insulta a Deus, que os fez, mas quem é bom para eles honra a Deus”.</a:t>
            </a:r>
          </a:p>
        </p:txBody>
      </p:sp>
      <p:pic>
        <p:nvPicPr>
          <p:cNvPr id="54274" name="Picture 2" descr="Imagem relacion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4429132"/>
            <a:ext cx="3840063" cy="2009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sz="3200" b="1" dirty="0">
                <a:solidFill>
                  <a:schemeClr val="bg1"/>
                </a:solidFill>
              </a:rPr>
              <a:t>Isaías 1. 16 e 17</a:t>
            </a:r>
            <a:endParaRPr lang="pt-BR" b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sz="3200" i="1" dirty="0">
                <a:solidFill>
                  <a:schemeClr val="bg1"/>
                </a:solidFill>
              </a:rPr>
              <a:t>  “Lavem-se e purifiquem-se! Não quero mais ver as suas maldades! Parem de fazer o que é mau e aprendam a fazer o que é bom. Tratem os outros com justiça; socorram os que são explorados, defendam os direitos dos órfãos e protejam as viúvas”. 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55298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643446"/>
            <a:ext cx="3643338" cy="1961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pPr>
              <a:buNone/>
            </a:pPr>
            <a:r>
              <a:rPr lang="pt-BR" sz="3200" b="1" dirty="0">
                <a:solidFill>
                  <a:schemeClr val="bg1"/>
                </a:solidFill>
              </a:rPr>
              <a:t>Isaías 61.1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	</a:t>
            </a:r>
            <a:r>
              <a:rPr lang="pt-BR" sz="3200" i="1" dirty="0">
                <a:solidFill>
                  <a:schemeClr val="bg1"/>
                </a:solidFill>
              </a:rPr>
              <a:t>O SENHOR Deus me deu o seu Espírito, pois ele me escolheu para levar boas notícias aos pobres. Ele me enviou para animar os aflitos, para anunciar a libertação aos escravos e a liberdade para os que estão na prisão.</a:t>
            </a:r>
            <a:endParaRPr lang="pt-BR" i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dirty="0"/>
          </a:p>
        </p:txBody>
      </p:sp>
      <p:pic>
        <p:nvPicPr>
          <p:cNvPr id="56322" name="Picture 2" descr="Resultado de imagem para pobreza e sofrimento escravid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786322"/>
            <a:ext cx="3071794" cy="17304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4360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sz="3200" b="1" dirty="0">
                <a:solidFill>
                  <a:schemeClr val="bg1"/>
                </a:solidFill>
              </a:rPr>
              <a:t>Jeremias 5. 26 a 28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	</a:t>
            </a:r>
            <a:r>
              <a:rPr lang="pt-BR" sz="3200" i="1" dirty="0">
                <a:solidFill>
                  <a:schemeClr val="bg1"/>
                </a:solidFill>
              </a:rPr>
              <a:t>“No meio do meu povo, existem homens maus. São como as pessoas que armam arapucas para pegar passarinhos; mas as armadilhas deles são para pegar gente</a:t>
            </a:r>
            <a:r>
              <a:rPr lang="pt-BR" sz="3200" dirty="0"/>
              <a:t>. </a:t>
            </a:r>
            <a:r>
              <a:rPr lang="pt-BR" sz="3200" i="1" dirty="0">
                <a:solidFill>
                  <a:schemeClr val="bg1"/>
                </a:solidFill>
              </a:rPr>
              <a:t>Assim como uma gaiola está cheia de pássaros, também a casa deles está cheia de coisas roubadas. É por isso que são poderosos e ricos e estão gordos e bem alimentados. A maldade deles não tem limites; não defendem a causa dos órfãos, nem se importam com os direitos dos pobres”.</a:t>
            </a:r>
            <a:endParaRPr lang="pt-BR" i="1" dirty="0">
              <a:solidFill>
                <a:schemeClr val="bg1"/>
              </a:solidFill>
            </a:endParaRPr>
          </a:p>
          <a:p>
            <a:pPr>
              <a:buNone/>
            </a:pPr>
            <a:endParaRPr lang="pt-BR" dirty="0"/>
          </a:p>
        </p:txBody>
      </p:sp>
      <p:pic>
        <p:nvPicPr>
          <p:cNvPr id="57346" name="Picture 2" descr="Resultado de imagem para pobreza e sofrimento escravidã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57166"/>
            <a:ext cx="2535755" cy="1426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8579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t-BR" sz="3300" b="1" dirty="0">
                <a:solidFill>
                  <a:schemeClr val="bg1"/>
                </a:solidFill>
              </a:rPr>
              <a:t>Mateus 25. 35 a 40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	</a:t>
            </a:r>
            <a:r>
              <a:rPr lang="pt-BR" sz="4200" dirty="0"/>
              <a:t> </a:t>
            </a:r>
            <a:r>
              <a:rPr lang="pt-BR" sz="4200" i="1" dirty="0">
                <a:solidFill>
                  <a:schemeClr val="bg1"/>
                </a:solidFill>
              </a:rPr>
              <a:t>”Pois eu estava com fome, e vocês me deram comida; estava com sede, e me deram água. Era estrangeiro, e me receberam na sua casa. Estava sem roupa, e me vestiram; estava doente, e cuidaram de mim. Estava na cadeia, e foram me visitar. —Então os bons perguntarão: “Senhor, quando foi que o vimos com fome e lhe demos comida ou com sede e lhe demos água? Quando foi que vimos o senhor como estrangeiro e o recebemos na nossa casa ou sem roupa e o vestimos? Quando foi que vimos o senhor doente ou na cadeia e fomos visitá-lo?  —Aí o Rei responderá: “Eu afirmo a vocês que isto é verdade: quando vocês fizeram isso ao mais humilde dos meus irmãos, foi a mim que fizeram”.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53016"/>
          </a:xfrm>
          <a:solidFill>
            <a:schemeClr val="tx1">
              <a:lumMod val="85000"/>
            </a:schemeClr>
          </a:solidFill>
        </p:spPr>
        <p:txBody>
          <a:bodyPr>
            <a:normAutofit fontScale="92500"/>
          </a:bodyPr>
          <a:lstStyle/>
          <a:p>
            <a:r>
              <a:rPr lang="pt-BR" u="sng" dirty="0">
                <a:solidFill>
                  <a:schemeClr val="bg1"/>
                </a:solidFill>
                <a:hlinkClick r:id="rId2"/>
              </a:rPr>
              <a:t>http://www.ihu.unisinos.br/185-noticias/noticias-2016/561960-movimentos-populares-os-pobres-como-protagonistas-da-mudanca</a:t>
            </a:r>
            <a:endParaRPr lang="pt-BR" u="sng" dirty="0">
              <a:solidFill>
                <a:schemeClr val="bg1"/>
              </a:solidFill>
            </a:endParaRPr>
          </a:p>
          <a:p>
            <a:r>
              <a:rPr lang="pt-BR" u="sng" dirty="0">
                <a:hlinkClick r:id="rId3"/>
              </a:rPr>
              <a:t>http://www.ihu.unisinos.br/78-noticias/591834-os-movimentos-populares-no-mundo-sao-a-alavanca-de-uma-grande-transformacao-social-afirma-o-papa-francisco-em-livro</a:t>
            </a:r>
            <a:endParaRPr lang="pt-BR" u="sng" dirty="0"/>
          </a:p>
          <a:p>
            <a:r>
              <a:rPr lang="pt-BR" u="sng" dirty="0">
                <a:hlinkClick r:id="rId4"/>
              </a:rPr>
              <a:t>https://www.cartacapital.com.br/blogs/dialogos-da-fe/papa-francisco-foi-o-homem-capaz-de-dar-voz-e-vez-aos-povos-da-amazonia/</a:t>
            </a:r>
            <a:endParaRPr lang="pt-BR" u="sng" dirty="0"/>
          </a:p>
          <a:p>
            <a:r>
              <a:rPr lang="pt-BR" dirty="0">
                <a:hlinkClick r:id="rId5"/>
              </a:rPr>
              <a:t>https://www.arquidiocesedearacaju.org/post/2019/04/03/igreja-oferece-apoio-a-projetos-sociais-em-todo-brasil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Consulta: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284</TotalTime>
  <Words>1758</Words>
  <Application>Microsoft Office PowerPoint</Application>
  <PresentationFormat>Apresentação na tela (4:3)</PresentationFormat>
  <Paragraphs>121</Paragraphs>
  <Slides>29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Constantia</vt:lpstr>
      <vt:lpstr>Mongolian Baiti</vt:lpstr>
      <vt:lpstr>Nunito</vt:lpstr>
      <vt:lpstr>Wingdings</vt:lpstr>
      <vt:lpstr>Wingdings 2</vt:lpstr>
      <vt:lpstr>Papel</vt:lpstr>
      <vt:lpstr>O protagonismo  da Igreja com os pobres</vt:lpstr>
      <vt:lpstr>O que é  protagonismo?</vt:lpstr>
      <vt:lpstr>Apresentação do PowerPoint</vt:lpstr>
      <vt:lpstr>O que é participação?</vt:lpstr>
      <vt:lpstr>Apresentação do PowerPoint</vt:lpstr>
      <vt:lpstr>O que é pobre?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Alguns Exemplos: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Consulta: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protagonismo  da Igreja com os pobres</dc:title>
  <dc:creator>Jane</dc:creator>
  <cp:lastModifiedBy>Jane</cp:lastModifiedBy>
  <cp:revision>23</cp:revision>
  <dcterms:created xsi:type="dcterms:W3CDTF">2019-10-22T12:41:02Z</dcterms:created>
  <dcterms:modified xsi:type="dcterms:W3CDTF">2024-04-19T17:44:09Z</dcterms:modified>
</cp:coreProperties>
</file>